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6" r:id="rId5"/>
    <p:sldId id="257" r:id="rId6"/>
    <p:sldId id="267" r:id="rId7"/>
    <p:sldId id="268" r:id="rId8"/>
    <p:sldId id="269" r:id="rId9"/>
    <p:sldId id="270" r:id="rId10"/>
    <p:sldId id="272" r:id="rId11"/>
    <p:sldId id="271" r:id="rId12"/>
    <p:sldId id="275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  <a:srgbClr val="EFEDE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74" d="100"/>
          <a:sy n="74" d="100"/>
        </p:scale>
        <p:origin x="72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_modified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800" b="0" i="0" u="none" strike="noStrike" baseline="0" dirty="0">
                <a:effectLst/>
              </a:rPr>
              <a:t>Analysis of transactions by type across various cities</a:t>
            </a:r>
            <a:endParaRPr lang="en-IN" baseline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Analysed_Tables!$G$10</c:f>
              <c:strCache>
                <c:ptCount val="1"/>
                <c:pt idx="0">
                  <c:v>Count of Transactions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accent2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Analysed_Tables!$E$11:$F$30</c:f>
              <c:multiLvlStrCache>
                <c:ptCount val="20"/>
                <c:lvl>
                  <c:pt idx="0">
                    <c:v>Deposit</c:v>
                  </c:pt>
                  <c:pt idx="1">
                    <c:v>Payment</c:v>
                  </c:pt>
                  <c:pt idx="2">
                    <c:v>Withdrawal</c:v>
                  </c:pt>
                  <c:pt idx="3">
                    <c:v>Transfer</c:v>
                  </c:pt>
                  <c:pt idx="4">
                    <c:v>Payment</c:v>
                  </c:pt>
                  <c:pt idx="5">
                    <c:v>Withdrawal</c:v>
                  </c:pt>
                  <c:pt idx="6">
                    <c:v>Deposit</c:v>
                  </c:pt>
                  <c:pt idx="7">
                    <c:v>Transfer</c:v>
                  </c:pt>
                  <c:pt idx="8">
                    <c:v>Transfer</c:v>
                  </c:pt>
                  <c:pt idx="9">
                    <c:v>Deposit</c:v>
                  </c:pt>
                  <c:pt idx="10">
                    <c:v>Payment</c:v>
                  </c:pt>
                  <c:pt idx="11">
                    <c:v>Withdrawal</c:v>
                  </c:pt>
                  <c:pt idx="12">
                    <c:v>Deposit</c:v>
                  </c:pt>
                  <c:pt idx="13">
                    <c:v>Transfer</c:v>
                  </c:pt>
                  <c:pt idx="14">
                    <c:v>Payment</c:v>
                  </c:pt>
                  <c:pt idx="15">
                    <c:v>Withdrawal</c:v>
                  </c:pt>
                  <c:pt idx="16">
                    <c:v>Payment</c:v>
                  </c:pt>
                  <c:pt idx="17">
                    <c:v>Transfer</c:v>
                  </c:pt>
                  <c:pt idx="18">
                    <c:v>Withdrawal</c:v>
                  </c:pt>
                  <c:pt idx="19">
                    <c:v>Deposit</c:v>
                  </c:pt>
                </c:lvl>
                <c:lvl>
                  <c:pt idx="0">
                    <c:v>Chicago</c:v>
                  </c:pt>
                  <c:pt idx="4">
                    <c:v>Houston</c:v>
                  </c:pt>
                  <c:pt idx="8">
                    <c:v>Los Angeles</c:v>
                  </c:pt>
                  <c:pt idx="12">
                    <c:v>New York</c:v>
                  </c:pt>
                  <c:pt idx="16">
                    <c:v>Phoenix</c:v>
                  </c:pt>
                </c:lvl>
              </c:multiLvlStrCache>
            </c:multiLvlStrRef>
          </c:cat>
          <c:val>
            <c:numRef>
              <c:f>Analysed_Tables!$G$11:$G$30</c:f>
              <c:numCache>
                <c:formatCode>General</c:formatCode>
                <c:ptCount val="20"/>
                <c:pt idx="0">
                  <c:v>5016</c:v>
                </c:pt>
                <c:pt idx="1">
                  <c:v>4994</c:v>
                </c:pt>
                <c:pt idx="2">
                  <c:v>4985</c:v>
                </c:pt>
                <c:pt idx="3">
                  <c:v>4963</c:v>
                </c:pt>
                <c:pt idx="4">
                  <c:v>5040</c:v>
                </c:pt>
                <c:pt idx="5">
                  <c:v>4998</c:v>
                </c:pt>
                <c:pt idx="6">
                  <c:v>4937</c:v>
                </c:pt>
                <c:pt idx="7">
                  <c:v>4869</c:v>
                </c:pt>
                <c:pt idx="8">
                  <c:v>5096</c:v>
                </c:pt>
                <c:pt idx="9">
                  <c:v>5063</c:v>
                </c:pt>
                <c:pt idx="10">
                  <c:v>5027</c:v>
                </c:pt>
                <c:pt idx="11">
                  <c:v>4936</c:v>
                </c:pt>
                <c:pt idx="12">
                  <c:v>5121</c:v>
                </c:pt>
                <c:pt idx="13">
                  <c:v>5079</c:v>
                </c:pt>
                <c:pt idx="14">
                  <c:v>4963</c:v>
                </c:pt>
                <c:pt idx="15">
                  <c:v>4919</c:v>
                </c:pt>
                <c:pt idx="16">
                  <c:v>5069</c:v>
                </c:pt>
                <c:pt idx="17">
                  <c:v>5059</c:v>
                </c:pt>
                <c:pt idx="18">
                  <c:v>4998</c:v>
                </c:pt>
                <c:pt idx="19">
                  <c:v>4868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7A-4D8C-B537-E2C88A95CAA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786797407"/>
        <c:axId val="523174303"/>
        <c:axId val="0"/>
      </c:bar3DChart>
      <c:catAx>
        <c:axId val="7867974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 Type</a:t>
                </a:r>
              </a:p>
              <a:p>
                <a:pPr>
                  <a:defRPr/>
                </a:pPr>
                <a:r>
                  <a:rPr lang="en-IN"/>
                  <a:t>City</a:t>
                </a:r>
              </a:p>
            </c:rich>
          </c:tx>
          <c:layout>
            <c:manualLayout>
              <c:xMode val="edge"/>
              <c:yMode val="edge"/>
              <c:x val="0.46229060039370079"/>
              <c:y val="0.935717718699775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3174303"/>
        <c:crosses val="autoZero"/>
        <c:auto val="1"/>
        <c:lblAlgn val="ctr"/>
        <c:lblOffset val="100"/>
        <c:noMultiLvlLbl val="0"/>
      </c:catAx>
      <c:valAx>
        <c:axId val="523174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6797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/>
                </a:solidFill>
              </a:rPr>
              <a:t>Total transaction amount across various cities</a:t>
            </a:r>
            <a:r>
              <a:rPr lang="en-US" baseline="0" dirty="0">
                <a:solidFill>
                  <a:schemeClr val="tx1"/>
                </a:solidFill>
              </a:rPr>
              <a:t> by various account types</a:t>
            </a:r>
            <a:endParaRPr lang="en-US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Analysed_Tables!$L$2</c:f>
              <c:strCache>
                <c:ptCount val="1"/>
                <c:pt idx="0">
                  <c:v>Sum of Transaction_Amount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c:spPr>
          <c:dLbls>
            <c:dLbl>
              <c:idx val="0"/>
              <c:layout>
                <c:manualLayout>
                  <c:x val="-9.5374344301382932E-2"/>
                  <c:y val="-0.24074074074074073"/>
                </c:manualLayout>
              </c:layout>
              <c:numFmt formatCode="[$$-409]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0-D3EC-409A-A8FB-4C2938979CC0}"/>
                </c:ext>
              </c:extLst>
            </c:dLbl>
            <c:dLbl>
              <c:idx val="1"/>
              <c:layout>
                <c:manualLayout>
                  <c:x val="-6.9940377863800822E-17"/>
                  <c:y val="-0.25"/>
                </c:manualLayout>
              </c:layout>
              <c:numFmt formatCode="[$$-409]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EC-409A-A8FB-4C2938979CC0}"/>
                </c:ext>
              </c:extLst>
            </c:dLbl>
            <c:dLbl>
              <c:idx val="2"/>
              <c:layout>
                <c:manualLayout>
                  <c:x val="0.10109680495946591"/>
                  <c:y val="0.125"/>
                </c:manualLayout>
              </c:layout>
              <c:numFmt formatCode="[$$-409]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3EC-409A-A8FB-4C2938979CC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Analysed_Tables!$K$3:$K$5</c:f>
              <c:strCache>
                <c:ptCount val="3"/>
                <c:pt idx="0">
                  <c:v>Credit</c:v>
                </c:pt>
                <c:pt idx="1">
                  <c:v>Savings</c:v>
                </c:pt>
                <c:pt idx="2">
                  <c:v>Checking</c:v>
                </c:pt>
              </c:strCache>
            </c:strRef>
          </c:cat>
          <c:val>
            <c:numRef>
              <c:f>Analysed_Tables!$L$3:$L$5</c:f>
              <c:numCache>
                <c:formatCode>General</c:formatCode>
                <c:ptCount val="3"/>
                <c:pt idx="0">
                  <c:v>791139.0600000032</c:v>
                </c:pt>
                <c:pt idx="1">
                  <c:v>275982.55999999889</c:v>
                </c:pt>
                <c:pt idx="2">
                  <c:v>-512854.46999999764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3EC-409A-A8FB-4C2938979CC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777370479"/>
        <c:axId val="777370063"/>
      </c:areaChart>
      <c:catAx>
        <c:axId val="777370479"/>
        <c:scaling>
          <c:orientation val="maxMin"/>
        </c:scaling>
        <c:delete val="0"/>
        <c:axPos val="b"/>
        <c:numFmt formatCode="[$$-409]#,##0" sourceLinked="0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7370063"/>
        <c:crosses val="autoZero"/>
        <c:auto val="1"/>
        <c:lblAlgn val="ctr"/>
        <c:lblOffset val="100"/>
        <c:noMultiLvlLbl val="0"/>
      </c:catAx>
      <c:valAx>
        <c:axId val="777370063"/>
        <c:scaling>
          <c:orientation val="minMax"/>
        </c:scaling>
        <c:delete val="0"/>
        <c:axPos val="r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0"/>
        <c:majorTickMark val="cross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737047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800" b="1" i="0" u="none" strike="noStrike" baseline="0" dirty="0">
                <a:effectLst/>
              </a:rPr>
              <a:t>Transactions </a:t>
            </a:r>
            <a:endParaRPr lang="en-IN" baseline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786797407"/>
        <c:axId val="523174303"/>
        <c:axId val="0"/>
      </c:bar3DChart>
      <c:catAx>
        <c:axId val="7867974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 Type</a:t>
                </a:r>
              </a:p>
              <a:p>
                <a:pPr>
                  <a:defRPr/>
                </a:pPr>
                <a:r>
                  <a:rPr lang="en-IN"/>
                  <a:t>City</a:t>
                </a:r>
              </a:p>
            </c:rich>
          </c:tx>
          <c:layout>
            <c:manualLayout>
              <c:xMode val="edge"/>
              <c:yMode val="edge"/>
              <c:x val="0.4622905683798072"/>
              <c:y val="0.9063218511217430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3174303"/>
        <c:crosses val="autoZero"/>
        <c:auto val="1"/>
        <c:lblAlgn val="ctr"/>
        <c:lblOffset val="100"/>
        <c:noMultiLvlLbl val="0"/>
      </c:catAx>
      <c:valAx>
        <c:axId val="523174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6797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Transaction Types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PivotTable!$U$8</c:f>
              <c:strCache>
                <c:ptCount val="1"/>
                <c:pt idx="0">
                  <c:v>Avg. Deposit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>
              <a:outerShdw blurRad="101600" algn="ctr" rotWithShape="0">
                <a:prstClr val="black">
                  <a:alpha val="40000"/>
                </a:prstClr>
              </a:outerShdw>
            </a:effectLst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>
                <a:outerShdw blurRad="101600" algn="ctr" rotWithShape="0">
                  <a:prstClr val="black">
                    <a:alpha val="40000"/>
                  </a:prstClr>
                </a:outerShdw>
              </a:effectLst>
            </c:spPr>
          </c:marker>
          <c:dLbls>
            <c:dLbl>
              <c:idx val="0"/>
              <c:layout>
                <c:manualLayout>
                  <c:x val="-4.0995882623676783E-3"/>
                  <c:y val="-0.10345126309113128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010-48FC-BE44-642E79B4559D}"/>
                </c:ext>
              </c:extLst>
            </c:dLbl>
            <c:dLbl>
              <c:idx val="1"/>
              <c:layout>
                <c:manualLayout>
                  <c:x val="2.4979369157347362E-2"/>
                  <c:y val="1.540114269689547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010-48FC-BE44-642E79B4559D}"/>
                </c:ext>
              </c:extLst>
            </c:dLbl>
            <c:dLbl>
              <c:idx val="2"/>
              <c:layout>
                <c:manualLayout>
                  <c:x val="7.9561311474272076E-2"/>
                  <c:y val="0.1521788591484039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010-48FC-BE44-642E79B4559D}"/>
                </c:ext>
              </c:extLst>
            </c:dLbl>
            <c:dLbl>
              <c:idx val="3"/>
              <c:layout>
                <c:manualLayout>
                  <c:x val="-1.7526773381588305E-2"/>
                  <c:y val="-3.591422861676266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010-48FC-BE44-642E79B4559D}"/>
                </c:ext>
              </c:extLst>
            </c:dLbl>
            <c:dLbl>
              <c:idx val="4"/>
              <c:layout>
                <c:manualLayout>
                  <c:x val="-2.4095607717281902E-2"/>
                  <c:y val="5.110014489839064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010-48FC-BE44-642E79B4559D}"/>
                </c:ext>
              </c:extLst>
            </c:dLbl>
            <c:dLbl>
              <c:idx val="5"/>
              <c:layout>
                <c:manualLayout>
                  <c:x val="-1.9787040837904741E-3"/>
                  <c:y val="3.014402178116733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010-48FC-BE44-642E79B455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rendlineType val="linear"/>
            <c:forward val="2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rendlineType val="linear"/>
            <c:forward val="2"/>
            <c:dispRSqr val="0"/>
            <c:dispEq val="0"/>
          </c:trendline>
          <c:cat>
            <c:strRef>
              <c:f>PivotTable!$T$9:$T$13</c:f>
              <c:strCache>
                <c:ptCount val="5"/>
                <c:pt idx="0">
                  <c:v>Chicago</c:v>
                </c:pt>
                <c:pt idx="1">
                  <c:v>Houston</c:v>
                </c:pt>
                <c:pt idx="2">
                  <c:v>Los Angeles</c:v>
                </c:pt>
                <c:pt idx="3">
                  <c:v>New York</c:v>
                </c:pt>
                <c:pt idx="4">
                  <c:v>Phoenix</c:v>
                </c:pt>
              </c:strCache>
            </c:strRef>
          </c:cat>
          <c:val>
            <c:numRef>
              <c:f>PivotTable!$U$9:$U$13</c:f>
              <c:numCache>
                <c:formatCode>General</c:formatCode>
                <c:ptCount val="5"/>
                <c:pt idx="0">
                  <c:v>39695.380000000121</c:v>
                </c:pt>
                <c:pt idx="1">
                  <c:v>-416157.34000000119</c:v>
                </c:pt>
                <c:pt idx="2">
                  <c:v>-17999.940000000199</c:v>
                </c:pt>
                <c:pt idx="3">
                  <c:v>401120.00000000087</c:v>
                </c:pt>
                <c:pt idx="4">
                  <c:v>-272653.7099999999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9-A010-48FC-BE44-642E79B4559D}"/>
            </c:ext>
          </c:extLst>
        </c:ser>
        <c:ser>
          <c:idx val="1"/>
          <c:order val="1"/>
          <c:tx>
            <c:strRef>
              <c:f>PivotTable!$V$8</c:f>
              <c:strCache>
                <c:ptCount val="1"/>
                <c:pt idx="0">
                  <c:v>Avg. payment</c:v>
                </c:pt>
              </c:strCache>
            </c:strRef>
          </c:tx>
          <c:spPr>
            <a:ln w="50800" cap="rnd">
              <a:solidFill>
                <a:schemeClr val="accent2"/>
              </a:solidFill>
              <a:rou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c:spPr>
          </c:marker>
          <c:dLbls>
            <c:dLbl>
              <c:idx val="0"/>
              <c:layout>
                <c:manualLayout>
                  <c:x val="-6.3365982887629818E-2"/>
                  <c:y val="-4.30205599300087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A010-48FC-BE44-642E79B4559D}"/>
                </c:ext>
              </c:extLst>
            </c:dLbl>
            <c:dLbl>
              <c:idx val="1"/>
              <c:layout>
                <c:manualLayout>
                  <c:x val="-5.1297691013975084E-2"/>
                  <c:y val="4.58611547541765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A010-48FC-BE44-642E79B4559D}"/>
                </c:ext>
              </c:extLst>
            </c:dLbl>
            <c:dLbl>
              <c:idx val="2"/>
              <c:layout>
                <c:manualLayout>
                  <c:x val="-4.4828088323363484E-2"/>
                  <c:y val="0.1559456846938340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A010-48FC-BE44-642E79B4559D}"/>
                </c:ext>
              </c:extLst>
            </c:dLbl>
            <c:dLbl>
              <c:idx val="3"/>
              <c:layout>
                <c:manualLayout>
                  <c:x val="-5.2419131596057461E-2"/>
                  <c:y val="-8.524919801691455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A010-48FC-BE44-642E79B4559D}"/>
                </c:ext>
              </c:extLst>
            </c:dLbl>
            <c:dLbl>
              <c:idx val="4"/>
              <c:layout>
                <c:manualLayout>
                  <c:x val="-3.8553883036235533E-2"/>
                  <c:y val="-3.801416647844392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A010-48FC-BE44-642E79B455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rendlineType val="linear"/>
            <c:forward val="2"/>
            <c:dispRSqr val="0"/>
            <c:dispEq val="0"/>
          </c:trendline>
          <c:cat>
            <c:strRef>
              <c:f>PivotTable!$T$9:$T$13</c:f>
              <c:strCache>
                <c:ptCount val="5"/>
                <c:pt idx="0">
                  <c:v>Chicago</c:v>
                </c:pt>
                <c:pt idx="1">
                  <c:v>Houston</c:v>
                </c:pt>
                <c:pt idx="2">
                  <c:v>Los Angeles</c:v>
                </c:pt>
                <c:pt idx="3">
                  <c:v>New York</c:v>
                </c:pt>
                <c:pt idx="4">
                  <c:v>Phoenix</c:v>
                </c:pt>
              </c:strCache>
            </c:strRef>
          </c:cat>
          <c:val>
            <c:numRef>
              <c:f>PivotTable!$V$9:$V$13</c:f>
              <c:numCache>
                <c:formatCode>General</c:formatCode>
                <c:ptCount val="5"/>
                <c:pt idx="0">
                  <c:v>28168.239999999903</c:v>
                </c:pt>
                <c:pt idx="1">
                  <c:v>-133009.42000000062</c:v>
                </c:pt>
                <c:pt idx="2">
                  <c:v>22909.309999999885</c:v>
                </c:pt>
                <c:pt idx="3">
                  <c:v>137316.62999999942</c:v>
                </c:pt>
                <c:pt idx="4">
                  <c:v>210411.21000000098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10-A010-48FC-BE44-642E79B4559D}"/>
            </c:ext>
          </c:extLst>
        </c:ser>
        <c:ser>
          <c:idx val="2"/>
          <c:order val="2"/>
          <c:tx>
            <c:strRef>
              <c:f>PivotTable!$W$8</c:f>
              <c:strCache>
                <c:ptCount val="1"/>
                <c:pt idx="0">
                  <c:v>Avg. transfer</c:v>
                </c:pt>
              </c:strCache>
            </c:strRef>
          </c:tx>
          <c:spPr>
            <a:ln w="50800" cap="rnd">
              <a:solidFill>
                <a:schemeClr val="accent3"/>
              </a:solidFill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c:spPr>
          </c:marker>
          <c:dLbls>
            <c:dLbl>
              <c:idx val="0"/>
              <c:layout>
                <c:manualLayout>
                  <c:x val="-6.7737046238274784E-2"/>
                  <c:y val="-2.547900262467191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010-48FC-BE44-642E79B4559D}"/>
                </c:ext>
              </c:extLst>
            </c:dLbl>
            <c:dLbl>
              <c:idx val="1"/>
              <c:layout>
                <c:manualLayout>
                  <c:x val="-5.143169305844051E-2"/>
                  <c:y val="-7.143261067912651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010-48FC-BE44-642E79B4559D}"/>
                </c:ext>
              </c:extLst>
            </c:dLbl>
            <c:dLbl>
              <c:idx val="3"/>
              <c:layout>
                <c:manualLayout>
                  <c:x val="-1.2065535766530164E-2"/>
                  <c:y val="2.997666958296872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010-48FC-BE44-642E79B4559D}"/>
                </c:ext>
              </c:extLst>
            </c:dLbl>
            <c:dLbl>
              <c:idx val="4"/>
              <c:layout>
                <c:manualLayout>
                  <c:x val="-2.1477155402967994E-2"/>
                  <c:y val="4.848062950873773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010-48FC-BE44-642E79B4559D}"/>
                </c:ext>
              </c:extLst>
            </c:dLbl>
            <c:dLbl>
              <c:idx val="5"/>
              <c:layout>
                <c:manualLayout>
                  <c:x val="2.1619211105720675E-2"/>
                  <c:y val="2.228547561220859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010-48FC-BE44-642E79B455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3"/>
                </a:solidFill>
                <a:prstDash val="sysDot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rendlineType val="linear"/>
            <c:forward val="2"/>
            <c:dispRSqr val="0"/>
            <c:dispEq val="0"/>
          </c:trendline>
          <c:cat>
            <c:strRef>
              <c:f>PivotTable!$T$9:$T$13</c:f>
              <c:strCache>
                <c:ptCount val="5"/>
                <c:pt idx="0">
                  <c:v>Chicago</c:v>
                </c:pt>
                <c:pt idx="1">
                  <c:v>Houston</c:v>
                </c:pt>
                <c:pt idx="2">
                  <c:v>Los Angeles</c:v>
                </c:pt>
                <c:pt idx="3">
                  <c:v>New York</c:v>
                </c:pt>
                <c:pt idx="4">
                  <c:v>Phoenix</c:v>
                </c:pt>
              </c:strCache>
            </c:strRef>
          </c:cat>
          <c:val>
            <c:numRef>
              <c:f>PivotTable!$W$9:$W$13</c:f>
              <c:numCache>
                <c:formatCode>General</c:formatCode>
                <c:ptCount val="5"/>
                <c:pt idx="0">
                  <c:v>-158047.75000000064</c:v>
                </c:pt>
                <c:pt idx="1">
                  <c:v>-62000.410000000178</c:v>
                </c:pt>
                <c:pt idx="2">
                  <c:v>131971.86999999994</c:v>
                </c:pt>
                <c:pt idx="3">
                  <c:v>74336.000000000015</c:v>
                </c:pt>
                <c:pt idx="4">
                  <c:v>59222.89000000024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17-A010-48FC-BE44-642E79B4559D}"/>
            </c:ext>
          </c:extLst>
        </c:ser>
        <c:ser>
          <c:idx val="3"/>
          <c:order val="3"/>
          <c:tx>
            <c:strRef>
              <c:f>PivotTable!$X$8</c:f>
              <c:strCache>
                <c:ptCount val="1"/>
                <c:pt idx="0">
                  <c:v>Avg withdraw</c:v>
                </c:pt>
              </c:strCache>
            </c:strRef>
          </c:tx>
          <c:spPr>
            <a:ln w="50800" cap="rnd">
              <a:solidFill>
                <a:schemeClr val="accent4"/>
              </a:solidFill>
              <a:round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</c:spPr>
          </c:marker>
          <c:dLbls>
            <c:dLbl>
              <c:idx val="0"/>
              <c:layout>
                <c:manualLayout>
                  <c:x val="-4.6212520194596485E-2"/>
                  <c:y val="4.49114902303877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010-48FC-BE44-642E79B4559D}"/>
                </c:ext>
              </c:extLst>
            </c:dLbl>
            <c:dLbl>
              <c:idx val="1"/>
              <c:layout>
                <c:manualLayout>
                  <c:x val="-5.3809295070499918E-2"/>
                  <c:y val="-3.801416647844389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010-48FC-BE44-642E79B4559D}"/>
                </c:ext>
              </c:extLst>
            </c:dLbl>
            <c:dLbl>
              <c:idx val="2"/>
              <c:layout>
                <c:manualLayout>
                  <c:x val="-4.8724157725745065E-2"/>
                  <c:y val="-3.381429075508147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A-A010-48FC-BE44-642E79B4559D}"/>
                </c:ext>
              </c:extLst>
            </c:dLbl>
            <c:dLbl>
              <c:idx val="3"/>
              <c:layout>
                <c:manualLayout>
                  <c:x val="-3.4711721461357613E-2"/>
                  <c:y val="7.467578340526687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A010-48FC-BE44-642E79B4559D}"/>
                </c:ext>
              </c:extLst>
            </c:dLbl>
            <c:dLbl>
              <c:idx val="4"/>
              <c:layout>
                <c:manualLayout>
                  <c:x val="2.7053650284235797E-2"/>
                  <c:y val="-1.176822445327929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C-A010-48FC-BE44-642E79B455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4"/>
                </a:solidFill>
                <a:prstDash val="sysDot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rendlineType val="linear"/>
            <c:forward val="2"/>
            <c:dispRSqr val="0"/>
            <c:dispEq val="0"/>
          </c:trendline>
          <c:cat>
            <c:strRef>
              <c:f>PivotTable!$T$9:$T$13</c:f>
              <c:strCache>
                <c:ptCount val="5"/>
                <c:pt idx="0">
                  <c:v>Chicago</c:v>
                </c:pt>
                <c:pt idx="1">
                  <c:v>Houston</c:v>
                </c:pt>
                <c:pt idx="2">
                  <c:v>Los Angeles</c:v>
                </c:pt>
                <c:pt idx="3">
                  <c:v>New York</c:v>
                </c:pt>
                <c:pt idx="4">
                  <c:v>Phoenix</c:v>
                </c:pt>
              </c:strCache>
            </c:strRef>
          </c:cat>
          <c:val>
            <c:numRef>
              <c:f>PivotTable!$X$9:$X$13</c:f>
              <c:numCache>
                <c:formatCode>General</c:formatCode>
                <c:ptCount val="5"/>
                <c:pt idx="0">
                  <c:v>-227193.69000000029</c:v>
                </c:pt>
                <c:pt idx="1">
                  <c:v>258646.18000000162</c:v>
                </c:pt>
                <c:pt idx="2">
                  <c:v>385121.74999999977</c:v>
                </c:pt>
                <c:pt idx="3">
                  <c:v>-14856.239999999811</c:v>
                </c:pt>
                <c:pt idx="4">
                  <c:v>107266.18999999989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1E-A010-48FC-BE44-642E79B4559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917913343"/>
        <c:axId val="917886303"/>
      </c:lineChart>
      <c:catAx>
        <c:axId val="917913343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7886303"/>
        <c:crosses val="autoZero"/>
        <c:auto val="1"/>
        <c:lblAlgn val="ctr"/>
        <c:lblOffset val="100"/>
        <c:noMultiLvlLbl val="0"/>
      </c:catAx>
      <c:valAx>
        <c:axId val="917886303"/>
        <c:scaling>
          <c:orientation val="minMax"/>
        </c:scaling>
        <c:delete val="0"/>
        <c:axPos val="r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7913343"/>
        <c:crosses val="max"/>
        <c:crossBetween val="between"/>
      </c:valAx>
      <c:spPr>
        <a:noFill/>
        <a:ln cap="rnd">
          <a:solidFill>
            <a:schemeClr val="accent2"/>
          </a:solidFill>
          <a:miter lim="800000"/>
        </a:ln>
        <a:effectLst/>
      </c:spPr>
    </c:plotArea>
    <c:legend>
      <c:legendPos val="t"/>
      <c:legendEntry>
        <c:idx val="4"/>
        <c:delete val="1"/>
      </c:legendEntry>
      <c:legendEntry>
        <c:idx val="5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800" b="1" i="0" u="none" strike="noStrike" baseline="0" dirty="0">
                <a:effectLst/>
              </a:rPr>
              <a:t>Transactions </a:t>
            </a:r>
            <a:endParaRPr lang="en-IN" baseline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786797407"/>
        <c:axId val="523174303"/>
        <c:axId val="0"/>
      </c:bar3DChart>
      <c:catAx>
        <c:axId val="7867974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 Type</a:t>
                </a:r>
              </a:p>
              <a:p>
                <a:pPr>
                  <a:defRPr/>
                </a:pPr>
                <a:r>
                  <a:rPr lang="en-IN"/>
                  <a:t>City</a:t>
                </a:r>
              </a:p>
            </c:rich>
          </c:tx>
          <c:layout>
            <c:manualLayout>
              <c:xMode val="edge"/>
              <c:yMode val="edge"/>
              <c:x val="0.4622905683798072"/>
              <c:y val="0.9063218511217430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3174303"/>
        <c:crosses val="autoZero"/>
        <c:auto val="1"/>
        <c:lblAlgn val="ctr"/>
        <c:lblOffset val="100"/>
        <c:noMultiLvlLbl val="0"/>
      </c:catAx>
      <c:valAx>
        <c:axId val="523174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6797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Transaction amount across various cities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AnalyzedData!$C$3</c:f>
              <c:strCache>
                <c:ptCount val="1"/>
                <c:pt idx="0">
                  <c:v>Chicago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4"/>
            <c:marker>
              <c:symbol val="none"/>
            </c:marker>
            <c:bubble3D val="0"/>
            <c:spPr>
              <a:ln w="22225" cap="rnd" cmpd="sng" algn="ctr">
                <a:solidFill>
                  <a:schemeClr val="accent1"/>
                </a:solidFill>
                <a:round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729E-4D0C-8B93-29E657291824}"/>
              </c:ext>
            </c:extLst>
          </c:dPt>
          <c:trendline>
            <c:spPr>
              <a:ln w="12700" cap="rnd">
                <a:solidFill>
                  <a:schemeClr val="accent1">
                    <a:alpha val="50000"/>
                  </a:schemeClr>
                </a:solidFill>
                <a:prstDash val="lgDashDotDot"/>
              </a:ln>
              <a:effectLst/>
            </c:spPr>
            <c:trendlineType val="poly"/>
            <c:order val="6"/>
            <c:dispRSqr val="1"/>
            <c:dispEq val="0"/>
            <c:trendlineLbl>
              <c:layout>
                <c:manualLayout>
                  <c:x val="-0.78343209586363893"/>
                  <c:y val="0.24260426290846743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strRef>
              <c:f>AnalyzedData!$B$4:$B$15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AnalyzedData!$C$4:$C$15</c:f>
              <c:numCache>
                <c:formatCode>General</c:formatCode>
                <c:ptCount val="12"/>
                <c:pt idx="0">
                  <c:v>-253122.80999999976</c:v>
                </c:pt>
                <c:pt idx="1">
                  <c:v>69528.210000000006</c:v>
                </c:pt>
                <c:pt idx="2">
                  <c:v>-49214.040000000015</c:v>
                </c:pt>
                <c:pt idx="3">
                  <c:v>-88925.739999999918</c:v>
                </c:pt>
                <c:pt idx="4">
                  <c:v>222991.56999999998</c:v>
                </c:pt>
                <c:pt idx="5">
                  <c:v>105434.85000000006</c:v>
                </c:pt>
                <c:pt idx="6">
                  <c:v>-77326.939999999886</c:v>
                </c:pt>
                <c:pt idx="7">
                  <c:v>-77584.290000000197</c:v>
                </c:pt>
                <c:pt idx="8">
                  <c:v>-24161.74999999984</c:v>
                </c:pt>
                <c:pt idx="9">
                  <c:v>-43271.92000000002</c:v>
                </c:pt>
                <c:pt idx="10">
                  <c:v>-102231.34000000011</c:v>
                </c:pt>
                <c:pt idx="11">
                  <c:v>506.37999999989916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729E-4D0C-8B93-29E657291824}"/>
            </c:ext>
          </c:extLst>
        </c:ser>
        <c:ser>
          <c:idx val="1"/>
          <c:order val="1"/>
          <c:tx>
            <c:strRef>
              <c:f>AnalyzedData!$D$3</c:f>
              <c:strCache>
                <c:ptCount val="1"/>
                <c:pt idx="0">
                  <c:v>Houston</c:v>
                </c:pt>
              </c:strCache>
            </c:strRef>
          </c:tx>
          <c:spPr>
            <a:ln w="22225" cap="rnd" cmpd="sng" algn="ctr">
              <a:solidFill>
                <a:schemeClr val="accent2"/>
              </a:solidFill>
              <a:rou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trendline>
            <c:spPr>
              <a:ln w="6350" cap="rnd">
                <a:solidFill>
                  <a:schemeClr val="accent2">
                    <a:alpha val="75000"/>
                  </a:schemeClr>
                </a:solidFill>
                <a:prstDash val="lgDashDotDot"/>
              </a:ln>
              <a:effectLst/>
            </c:spPr>
            <c:trendlineType val="poly"/>
            <c:order val="6"/>
            <c:dispRSqr val="1"/>
            <c:dispEq val="0"/>
            <c:trendlineLbl>
              <c:layout>
                <c:manualLayout>
                  <c:x val="-0.82654984047392088"/>
                  <c:y val="0.16932838736664046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strRef>
              <c:f>AnalyzedData!$B$4:$B$15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AnalyzedData!$D$4:$D$15</c:f>
              <c:numCache>
                <c:formatCode>General</c:formatCode>
                <c:ptCount val="12"/>
                <c:pt idx="0">
                  <c:v>45440.449999999837</c:v>
                </c:pt>
                <c:pt idx="1">
                  <c:v>-119490.29999999999</c:v>
                </c:pt>
                <c:pt idx="2">
                  <c:v>132150.27000000031</c:v>
                </c:pt>
                <c:pt idx="3">
                  <c:v>-109627.11999999994</c:v>
                </c:pt>
                <c:pt idx="4">
                  <c:v>-174125.90999999968</c:v>
                </c:pt>
                <c:pt idx="5">
                  <c:v>-58206.310000000391</c:v>
                </c:pt>
                <c:pt idx="6">
                  <c:v>-156377.99000000005</c:v>
                </c:pt>
                <c:pt idx="7">
                  <c:v>-38091.869999999937</c:v>
                </c:pt>
                <c:pt idx="8">
                  <c:v>-147321.32000000015</c:v>
                </c:pt>
                <c:pt idx="9">
                  <c:v>-79341.790000000125</c:v>
                </c:pt>
                <c:pt idx="10">
                  <c:v>248877.51</c:v>
                </c:pt>
                <c:pt idx="11">
                  <c:v>103593.38999999994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729E-4D0C-8B93-29E657291824}"/>
            </c:ext>
          </c:extLst>
        </c:ser>
        <c:ser>
          <c:idx val="2"/>
          <c:order val="2"/>
          <c:tx>
            <c:strRef>
              <c:f>AnalyzedData!$E$3</c:f>
              <c:strCache>
                <c:ptCount val="1"/>
                <c:pt idx="0">
                  <c:v>Los Angeles</c:v>
                </c:pt>
              </c:strCache>
            </c:strRef>
          </c:tx>
          <c:spPr>
            <a:ln w="22225" cap="rnd" cmpd="sng" algn="ctr">
              <a:solidFill>
                <a:schemeClr val="accent3"/>
              </a:solidFill>
              <a:rou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trendline>
            <c:spPr>
              <a:ln w="9525" cap="rnd">
                <a:solidFill>
                  <a:schemeClr val="accent3"/>
                </a:solidFill>
                <a:prstDash val="lgDashDotDot"/>
              </a:ln>
              <a:effectLst/>
            </c:spPr>
            <c:trendlineType val="poly"/>
            <c:order val="6"/>
            <c:dispRSqr val="1"/>
            <c:dispEq val="0"/>
            <c:trendlineLbl>
              <c:layout>
                <c:manualLayout>
                  <c:x val="-0.19857858563699438"/>
                  <c:y val="-0.10906739109450198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strRef>
              <c:f>AnalyzedData!$B$4:$B$15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AnalyzedData!$E$4:$E$15</c:f>
              <c:numCache>
                <c:formatCode>General</c:formatCode>
                <c:ptCount val="12"/>
                <c:pt idx="0">
                  <c:v>29279.550000000087</c:v>
                </c:pt>
                <c:pt idx="1">
                  <c:v>152236.21999999997</c:v>
                </c:pt>
                <c:pt idx="2">
                  <c:v>35764.130000000019</c:v>
                </c:pt>
                <c:pt idx="3">
                  <c:v>-24950.840000000069</c:v>
                </c:pt>
                <c:pt idx="4">
                  <c:v>174839.47999999992</c:v>
                </c:pt>
                <c:pt idx="5">
                  <c:v>-44798.169999999976</c:v>
                </c:pt>
                <c:pt idx="6">
                  <c:v>159775.09000000052</c:v>
                </c:pt>
                <c:pt idx="7">
                  <c:v>182758.8899999999</c:v>
                </c:pt>
                <c:pt idx="8">
                  <c:v>-73033.850000000108</c:v>
                </c:pt>
                <c:pt idx="9">
                  <c:v>15513.01999999999</c:v>
                </c:pt>
                <c:pt idx="10">
                  <c:v>-72506.920000000537</c:v>
                </c:pt>
                <c:pt idx="11">
                  <c:v>-12873.610000000088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5-729E-4D0C-8B93-29E657291824}"/>
            </c:ext>
          </c:extLst>
        </c:ser>
        <c:ser>
          <c:idx val="3"/>
          <c:order val="3"/>
          <c:tx>
            <c:strRef>
              <c:f>AnalyzedData!$F$3</c:f>
              <c:strCache>
                <c:ptCount val="1"/>
                <c:pt idx="0">
                  <c:v>New York</c:v>
                </c:pt>
              </c:strCache>
            </c:strRef>
          </c:tx>
          <c:spPr>
            <a:ln w="22225" cap="rnd" cmpd="sng" algn="ctr">
              <a:solidFill>
                <a:schemeClr val="accent4"/>
              </a:solidFill>
              <a:round/>
            </a:ln>
            <a:effectLst>
              <a:outerShdw blurRad="76200" algn="ctr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trendline>
            <c:spPr>
              <a:ln w="9525" cap="rnd">
                <a:solidFill>
                  <a:schemeClr val="accent4"/>
                </a:solidFill>
                <a:prstDash val="lgDashDot"/>
              </a:ln>
              <a:effectLst/>
            </c:spPr>
            <c:trendlineType val="poly"/>
            <c:order val="6"/>
            <c:dispRSqr val="1"/>
            <c:dispEq val="0"/>
            <c:trendlineLbl>
              <c:layout>
                <c:manualLayout>
                  <c:x val="-0.81881075810797277"/>
                  <c:y val="-0.15358844592762158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strRef>
              <c:f>AnalyzedData!$B$4:$B$15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AnalyzedData!$F$4:$F$15</c:f>
              <c:numCache>
                <c:formatCode>General</c:formatCode>
                <c:ptCount val="12"/>
                <c:pt idx="0">
                  <c:v>164974.28000000006</c:v>
                </c:pt>
                <c:pt idx="1">
                  <c:v>84000.629999999961</c:v>
                </c:pt>
                <c:pt idx="2">
                  <c:v>114110.0800000001</c:v>
                </c:pt>
                <c:pt idx="3">
                  <c:v>33490.66999999994</c:v>
                </c:pt>
                <c:pt idx="4">
                  <c:v>185714.72000000018</c:v>
                </c:pt>
                <c:pt idx="5">
                  <c:v>25014.230000000003</c:v>
                </c:pt>
                <c:pt idx="6">
                  <c:v>120338.29000000004</c:v>
                </c:pt>
                <c:pt idx="7">
                  <c:v>-221169.96999999997</c:v>
                </c:pt>
                <c:pt idx="8">
                  <c:v>-61409.130000000019</c:v>
                </c:pt>
                <c:pt idx="9">
                  <c:v>-67513.58</c:v>
                </c:pt>
                <c:pt idx="10">
                  <c:v>156184.98000000004</c:v>
                </c:pt>
                <c:pt idx="11">
                  <c:v>64181.189999999995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7-729E-4D0C-8B93-29E657291824}"/>
            </c:ext>
          </c:extLst>
        </c:ser>
        <c:ser>
          <c:idx val="4"/>
          <c:order val="4"/>
          <c:tx>
            <c:strRef>
              <c:f>AnalyzedData!$G$3</c:f>
              <c:strCache>
                <c:ptCount val="1"/>
                <c:pt idx="0">
                  <c:v>Phoenix</c:v>
                </c:pt>
              </c:strCache>
            </c:strRef>
          </c:tx>
          <c:spPr>
            <a:ln w="22225" cap="rnd" cmpd="sng" algn="ctr">
              <a:solidFill>
                <a:schemeClr val="accent5"/>
              </a:solidFill>
              <a:round/>
            </a:ln>
            <a:effectLst>
              <a:outerShdw blurRad="50800" algn="ctr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trendline>
            <c:spPr>
              <a:ln w="9525" cap="rnd">
                <a:solidFill>
                  <a:schemeClr val="accent5"/>
                </a:solidFill>
                <a:prstDash val="lgDashDotDot"/>
              </a:ln>
              <a:effectLst/>
            </c:spPr>
            <c:trendlineType val="poly"/>
            <c:order val="6"/>
            <c:dispRSqr val="1"/>
            <c:dispEq val="0"/>
            <c:trendlineLbl>
              <c:layout>
                <c:manualLayout>
                  <c:x val="-0.63638953091062622"/>
                  <c:y val="0.28120045414638417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strRef>
              <c:f>AnalyzedData!$B$4:$B$15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AnalyzedData!$G$4:$G$15</c:f>
              <c:numCache>
                <c:formatCode>General</c:formatCode>
                <c:ptCount val="12"/>
                <c:pt idx="0">
                  <c:v>50804.719999999936</c:v>
                </c:pt>
                <c:pt idx="1">
                  <c:v>-11790.97000000021</c:v>
                </c:pt>
                <c:pt idx="2">
                  <c:v>-1281.5299999999515</c:v>
                </c:pt>
                <c:pt idx="3">
                  <c:v>-239251.55</c:v>
                </c:pt>
                <c:pt idx="4">
                  <c:v>52117.460000000116</c:v>
                </c:pt>
                <c:pt idx="5">
                  <c:v>117412.81000000017</c:v>
                </c:pt>
                <c:pt idx="6">
                  <c:v>-74469.409999999829</c:v>
                </c:pt>
                <c:pt idx="7">
                  <c:v>154717.17999999988</c:v>
                </c:pt>
                <c:pt idx="8">
                  <c:v>-148009.49000000017</c:v>
                </c:pt>
                <c:pt idx="9">
                  <c:v>33124.399999999987</c:v>
                </c:pt>
                <c:pt idx="10">
                  <c:v>109056.77000000005</c:v>
                </c:pt>
                <c:pt idx="11">
                  <c:v>61816.190000000039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9-729E-4D0C-8B93-29E6572918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325711599"/>
        <c:axId val="1325714927"/>
      </c:lineChart>
      <c:catAx>
        <c:axId val="13257115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5714927"/>
        <c:crosses val="autoZero"/>
        <c:auto val="1"/>
        <c:lblAlgn val="ctr"/>
        <c:lblOffset val="100"/>
        <c:noMultiLvlLbl val="0"/>
      </c:catAx>
      <c:valAx>
        <c:axId val="1325714927"/>
        <c:scaling>
          <c:orientation val="minMax"/>
        </c:scaling>
        <c:delete val="0"/>
        <c:axPos val="l"/>
        <c:majorGridlines>
          <c:spPr>
            <a:ln>
              <a:solidFill>
                <a:schemeClr val="dk1">
                  <a:lumMod val="15000"/>
                  <a:lumOff val="85000"/>
                </a:schemeClr>
              </a:solidFill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57115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 w="0">
          <a:solidFill>
            <a:schemeClr val="accent2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ln>
                <a:noFill/>
              </a:ln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93252BB-1661-4EF1-B4B4-B609E884D6B5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3200" dirty="0">
              <a:latin typeface="Bell MT" panose="02020503060305020303" pitchFamily="18" charset="0"/>
            </a:rPr>
            <a:t>Analysis</a:t>
          </a:r>
        </a:p>
      </dgm:t>
    </dgm:pt>
    <dgm:pt modelId="{5A04EF90-0F09-4424-BA8F-063E80337D8E}" type="parTrans" cxnId="{095425F3-197C-4E69-84D5-0C51196EF1C6}">
      <dgm:prSet/>
      <dgm:spPr/>
      <dgm:t>
        <a:bodyPr/>
        <a:lstStyle/>
        <a:p>
          <a:endParaRPr lang="en-US"/>
        </a:p>
      </dgm:t>
    </dgm:pt>
    <dgm:pt modelId="{54292CB0-011E-4706-9294-372AD5816BB9}" type="sibTrans" cxnId="{095425F3-197C-4E69-84D5-0C51196EF1C6}">
      <dgm:prSet/>
      <dgm:spPr/>
      <dgm:t>
        <a:bodyPr/>
        <a:lstStyle/>
        <a:p>
          <a:endParaRPr lang="en-US"/>
        </a:p>
      </dgm:t>
    </dgm:pt>
    <dgm:pt modelId="{1777E161-D0DE-4D31-91FE-E2AD8AAC6AAC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3200" kern="1200" cap="all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ell MT" panose="02020503060305020303" pitchFamily="18" charset="0"/>
              <a:ea typeface="+mn-ea"/>
              <a:cs typeface="+mn-cs"/>
            </a:rPr>
            <a:t>Presentation</a:t>
          </a:r>
        </a:p>
      </dgm:t>
    </dgm:pt>
    <dgm:pt modelId="{50E45982-4B36-4BD3-ABAD-204FBA61FF0E}" type="parTrans" cxnId="{A341BC0D-6DD3-4979-9832-08DC41068DC6}">
      <dgm:prSet/>
      <dgm:spPr/>
      <dgm:t>
        <a:bodyPr/>
        <a:lstStyle/>
        <a:p>
          <a:endParaRPr lang="en-US"/>
        </a:p>
      </dgm:t>
    </dgm:pt>
    <dgm:pt modelId="{FB489039-8D8A-4FC2-9B37-994383FDE902}" type="sibTrans" cxnId="{A341BC0D-6DD3-4979-9832-08DC41068DC6}">
      <dgm:prSet/>
      <dgm:spPr/>
      <dgm:t>
        <a:bodyPr/>
        <a:lstStyle/>
        <a:p>
          <a:endParaRPr lang="en-US"/>
        </a:p>
      </dgm:t>
    </dgm:pt>
    <dgm:pt modelId="{A0E3938A-38FD-4C6B-BC76-DCF294EE93DC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3200" kern="1200" cap="all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ell MT" panose="02020503060305020303" pitchFamily="18" charset="0"/>
              <a:ea typeface="+mn-ea"/>
              <a:cs typeface="+mn-cs"/>
            </a:rPr>
            <a:t>Conclusion</a:t>
          </a:r>
        </a:p>
      </dgm:t>
    </dgm:pt>
    <dgm:pt modelId="{8655D1BC-F152-4DA3-90FE-11A6554E87C9}" type="parTrans" cxnId="{F1960191-6C4D-45E6-A70C-022CDEE00113}">
      <dgm:prSet/>
      <dgm:spPr/>
      <dgm:t>
        <a:bodyPr/>
        <a:lstStyle/>
        <a:p>
          <a:endParaRPr lang="en-US"/>
        </a:p>
      </dgm:t>
    </dgm:pt>
    <dgm:pt modelId="{7DE219E0-15AA-4B4B-9BED-F21993E27992}" type="sibTrans" cxnId="{F1960191-6C4D-45E6-A70C-022CDEE00113}">
      <dgm:prSet/>
      <dgm:spPr/>
      <dgm:t>
        <a:bodyPr/>
        <a:lstStyle/>
        <a:p>
          <a:endParaRPr lang="en-US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 custScaleX="150663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 custScaleX="135179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509868" y="449741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824306" y="764178"/>
          <a:ext cx="846562" cy="846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38212" y="2384741"/>
          <a:ext cx="2418750" cy="746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200" kern="1200" dirty="0">
              <a:latin typeface="Bell MT" panose="02020503060305020303" pitchFamily="18" charset="0"/>
            </a:rPr>
            <a:t>Analysis</a:t>
          </a:r>
        </a:p>
      </dsp:txBody>
      <dsp:txXfrm>
        <a:off x="38212" y="2384741"/>
        <a:ext cx="2418750" cy="746917"/>
      </dsp:txXfrm>
    </dsp:sp>
    <dsp:sp modelId="{0E81F59E-BE24-4A43-8B4D-78AE486DB35A}">
      <dsp:nvSpPr>
        <dsp:cNvPr id="0" name=""/>
        <dsp:cNvSpPr/>
      </dsp:nvSpPr>
      <dsp:spPr>
        <a:xfrm>
          <a:off x="3964605" y="449741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279043" y="764178"/>
          <a:ext cx="846562" cy="846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2880243" y="2384741"/>
          <a:ext cx="3644161" cy="746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200" kern="1200" cap="all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ell MT" panose="02020503060305020303" pitchFamily="18" charset="0"/>
              <a:ea typeface="+mn-ea"/>
              <a:cs typeface="+mn-cs"/>
            </a:rPr>
            <a:t>Presentation</a:t>
          </a:r>
        </a:p>
      </dsp:txBody>
      <dsp:txXfrm>
        <a:off x="2880243" y="2384741"/>
        <a:ext cx="3644161" cy="746917"/>
      </dsp:txXfrm>
    </dsp:sp>
    <dsp:sp modelId="{81253FDF-02A1-40D1-89CA-3EA7AF168FD7}">
      <dsp:nvSpPr>
        <dsp:cNvPr id="0" name=""/>
        <dsp:cNvSpPr/>
      </dsp:nvSpPr>
      <dsp:spPr>
        <a:xfrm>
          <a:off x="7844788" y="449741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8159226" y="764178"/>
          <a:ext cx="846562" cy="846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947686" y="2384741"/>
          <a:ext cx="3269642" cy="746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200" kern="1200" cap="all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ell MT" panose="02020503060305020303" pitchFamily="18" charset="0"/>
              <a:ea typeface="+mn-ea"/>
              <a:cs typeface="+mn-cs"/>
            </a:rPr>
            <a:t>Conclusion</a:t>
          </a:r>
        </a:p>
      </dsp:txBody>
      <dsp:txXfrm>
        <a:off x="6947686" y="2384741"/>
        <a:ext cx="3269642" cy="746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9/30/2024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8004" y="4582770"/>
            <a:ext cx="5830952" cy="1086237"/>
          </a:xfrm>
        </p:spPr>
        <p:txBody>
          <a:bodyPr anchor="ctr"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  <a:latin typeface="Baskerville Old Face" panose="02020602080505020303" pitchFamily="18" charset="0"/>
              </a:rPr>
              <a:t>Analysis on </a:t>
            </a:r>
            <a:br>
              <a:rPr lang="en-US" sz="3600" dirty="0">
                <a:solidFill>
                  <a:srgbClr val="FFFFFF"/>
                </a:solidFill>
                <a:latin typeface="Baskerville Old Face" panose="02020602080505020303" pitchFamily="18" charset="0"/>
              </a:rPr>
            </a:br>
            <a:r>
              <a:rPr lang="en-US" sz="3600" dirty="0">
                <a:solidFill>
                  <a:srgbClr val="FFFFFF"/>
                </a:solidFill>
                <a:latin typeface="Baskerville Old Face" panose="02020602080505020303" pitchFamily="18" charset="0"/>
              </a:rPr>
              <a:t>Customer Transactions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7869" y="5667710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37000">
              <a:schemeClr val="accent4">
                <a:lumMod val="20000"/>
                <a:lumOff val="80000"/>
              </a:schemeClr>
            </a:gs>
            <a:gs pos="65000">
              <a:schemeClr val="accent2">
                <a:lumMod val="40000"/>
                <a:lumOff val="6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18ADD6A-3249-4BCD-8313-9DE75213597F}"/>
              </a:ext>
            </a:extLst>
          </p:cNvPr>
          <p:cNvGraphicFramePr>
            <a:graphicFrameLocks/>
          </p:cNvGraphicFramePr>
          <p:nvPr/>
        </p:nvGraphicFramePr>
        <p:xfrm>
          <a:off x="561976" y="0"/>
          <a:ext cx="6096000" cy="31934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AAB08D4-4D13-47A7-8A9E-AA1229C6CC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486254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1BEB56-DE8E-4BBB-B8AD-DAAF38EE6F36}"/>
              </a:ext>
            </a:extLst>
          </p:cNvPr>
          <p:cNvSpPr txBox="1"/>
          <p:nvPr/>
        </p:nvSpPr>
        <p:spPr>
          <a:xfrm>
            <a:off x="9112311" y="6611779"/>
            <a:ext cx="30796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BankGothic" panose="02000500000000000000" pitchFamily="2" charset="0"/>
              </a:rPr>
              <a:t>*Note : The date range is auto generated</a:t>
            </a:r>
          </a:p>
        </p:txBody>
      </p:sp>
    </p:spTree>
    <p:extLst>
      <p:ext uri="{BB962C8B-B14F-4D97-AF65-F5344CB8AC3E}">
        <p14:creationId xmlns:p14="http://schemas.microsoft.com/office/powerpoint/2010/main" val="963315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CC3F-E856-4229-9C41-3C9A000C7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686050"/>
            <a:ext cx="9601200" cy="1485900"/>
          </a:xfrm>
        </p:spPr>
        <p:txBody>
          <a:bodyPr anchor="ctr"/>
          <a:lstStyle/>
          <a:p>
            <a:pPr algn="ctr"/>
            <a:r>
              <a:rPr lang="en-IN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54484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4672723"/>
              </p:ext>
            </p:extLst>
          </p:nvPr>
        </p:nvGraphicFramePr>
        <p:xfrm>
          <a:off x="1371599" y="2286000"/>
          <a:ext cx="10255541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AC624-C2C6-4A1A-BEAA-137FBFECF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90600"/>
            <a:ext cx="2520000" cy="720000"/>
          </a:xfrm>
        </p:spPr>
        <p:txBody>
          <a:bodyPr anchor="ctr">
            <a:normAutofit fontScale="90000"/>
          </a:bodyPr>
          <a:lstStyle/>
          <a:p>
            <a:r>
              <a:rPr lang="en-IN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C852E-3DFD-41FA-B6F8-0BAFC8E06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Book Antiqua" panose="02040602050305030304" pitchFamily="18" charset="0"/>
              </a:rPr>
              <a:t>The dataset is a collection of 10,000 financial transactions, with each transaction represented by a unique identifier, date(time), amount, and category</a:t>
            </a:r>
          </a:p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Book Antiqua" panose="02040602050305030304" pitchFamily="18" charset="0"/>
              </a:rPr>
              <a:t>The goal of this project is to give hands-on experience in applying Python-based data science</a:t>
            </a:r>
          </a:p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Book Antiqua" panose="02040602050305030304" pitchFamily="18" charset="0"/>
              </a:rPr>
              <a:t>techniques using libraries like Pandas, NumPy, Matplotlib, and Seaborn.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1910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43AA4-FCD3-49BD-A689-59F105D12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550899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To answer the following questions: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What is the total amount spent in each category?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The Account type most used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The type of transactions most made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The average amount spent in each category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The total amount spent in each region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16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Fira Code" pitchFamily="1" charset="0"/>
            </a:endParaRPr>
          </a:p>
          <a:p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E134040-B33E-4DA8-8EE2-5AD5D3A0D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90600"/>
            <a:ext cx="2520000" cy="720000"/>
          </a:xfrm>
        </p:spPr>
        <p:txBody>
          <a:bodyPr anchor="ctr">
            <a:normAutofit/>
          </a:bodyPr>
          <a:lstStyle/>
          <a:p>
            <a:r>
              <a:rPr lang="en-IN" sz="40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Objective</a:t>
            </a:r>
            <a:endParaRPr lang="en-IN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930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43AA4-FCD3-49BD-A689-59F105D12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38300"/>
            <a:ext cx="9601200" cy="3581400"/>
          </a:xfrm>
        </p:spPr>
        <p:txBody>
          <a:bodyPr anchor="ctr"/>
          <a:lstStyle/>
          <a:p>
            <a:pPr>
              <a:buFont typeface="+mj-lt"/>
              <a:buAutoNum type="arabicPeriod"/>
            </a:pPr>
            <a:r>
              <a:rPr lang="en-IN" sz="1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Customer Spending Patterns</a:t>
            </a:r>
          </a:p>
          <a:p>
            <a:pPr>
              <a:buFont typeface="+mj-lt"/>
              <a:buAutoNum type="arabicPeriod"/>
            </a:pPr>
            <a:r>
              <a:rPr lang="en-IN" sz="1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Account Health Assessment</a:t>
            </a:r>
          </a:p>
          <a:p>
            <a:pPr>
              <a:buFont typeface="+mj-lt"/>
              <a:buAutoNum type="arabicPeriod"/>
            </a:pPr>
            <a:r>
              <a:rPr lang="en-IN" sz="1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Segmentation of Customers</a:t>
            </a:r>
          </a:p>
          <a:p>
            <a:pPr>
              <a:buFont typeface="+mj-lt"/>
              <a:buAutoNum type="arabicPeriod"/>
            </a:pPr>
            <a:r>
              <a:rPr lang="en-IN" sz="1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Credit Utilization</a:t>
            </a:r>
          </a:p>
          <a:p>
            <a:pPr>
              <a:buFont typeface="+mj-lt"/>
              <a:buAutoNum type="arabicPeriod"/>
            </a:pPr>
            <a:r>
              <a:rPr lang="en-IN" sz="1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Geographic Insights</a:t>
            </a:r>
            <a:endParaRPr lang="en-IN" sz="16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Fira Code" pitchFamily="1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7116C0F-88D9-4CC2-A40A-F80F03678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90600"/>
            <a:ext cx="3099732" cy="720000"/>
          </a:xfrm>
        </p:spPr>
        <p:txBody>
          <a:bodyPr anchor="ctr">
            <a:normAutofit fontScale="90000"/>
          </a:bodyPr>
          <a:lstStyle/>
          <a:p>
            <a:r>
              <a:rPr lang="en-IN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Possibilities</a:t>
            </a:r>
          </a:p>
        </p:txBody>
      </p:sp>
    </p:spTree>
    <p:extLst>
      <p:ext uri="{BB962C8B-B14F-4D97-AF65-F5344CB8AC3E}">
        <p14:creationId xmlns:p14="http://schemas.microsoft.com/office/powerpoint/2010/main" val="1077119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65000">
              <a:schemeClr val="accent2">
                <a:lumMod val="40000"/>
                <a:lumOff val="6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18ADD6A-3249-4BCD-8313-9DE7521359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060638"/>
              </p:ext>
            </p:extLst>
          </p:nvPr>
        </p:nvGraphicFramePr>
        <p:xfrm>
          <a:off x="395681" y="404768"/>
          <a:ext cx="11400638" cy="6048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31476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65000">
              <a:schemeClr val="accent2">
                <a:lumMod val="40000"/>
                <a:lumOff val="6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B7CF1ED-9781-43F1-B4D3-7335FA24DA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8353404"/>
              </p:ext>
            </p:extLst>
          </p:nvPr>
        </p:nvGraphicFramePr>
        <p:xfrm>
          <a:off x="0" y="604006"/>
          <a:ext cx="12192000" cy="5830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76891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37000">
              <a:schemeClr val="accent4">
                <a:lumMod val="20000"/>
                <a:lumOff val="80000"/>
              </a:schemeClr>
            </a:gs>
            <a:gs pos="65000">
              <a:schemeClr val="accent2">
                <a:lumMod val="40000"/>
                <a:lumOff val="6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18ADD6A-3249-4BCD-8313-9DE75213597F}"/>
              </a:ext>
            </a:extLst>
          </p:cNvPr>
          <p:cNvGraphicFramePr>
            <a:graphicFrameLocks/>
          </p:cNvGraphicFramePr>
          <p:nvPr/>
        </p:nvGraphicFramePr>
        <p:xfrm>
          <a:off x="561976" y="0"/>
          <a:ext cx="6096000" cy="31934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1343344-8524-41BB-97F1-54546E5188D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8180798"/>
              </p:ext>
            </p:extLst>
          </p:nvPr>
        </p:nvGraphicFramePr>
        <p:xfrm>
          <a:off x="0" y="0"/>
          <a:ext cx="12191999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26230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AC6164-1095-43F5-8B55-FF1964DF1E52}"/>
              </a:ext>
            </a:extLst>
          </p:cNvPr>
          <p:cNvSpPr txBox="1"/>
          <p:nvPr/>
        </p:nvSpPr>
        <p:spPr>
          <a:xfrm>
            <a:off x="1518400" y="2967335"/>
            <a:ext cx="457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Next slide is an experimental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197173-85D0-468E-8F8B-B20C11EE308A}"/>
              </a:ext>
            </a:extLst>
          </p:cNvPr>
          <p:cNvSpPr txBox="1"/>
          <p:nvPr/>
        </p:nvSpPr>
        <p:spPr>
          <a:xfrm>
            <a:off x="1518400" y="3607266"/>
            <a:ext cx="7366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As we don’t have actual data on Date time</a:t>
            </a:r>
          </a:p>
          <a:p>
            <a:r>
              <a:rPr lang="en-IN" dirty="0"/>
              <a:t>I used Date time generated from 2022 to 2023 to see if it can be analysed</a:t>
            </a:r>
          </a:p>
        </p:txBody>
      </p:sp>
    </p:spTree>
    <p:extLst>
      <p:ext uri="{BB962C8B-B14F-4D97-AF65-F5344CB8AC3E}">
        <p14:creationId xmlns:p14="http://schemas.microsoft.com/office/powerpoint/2010/main" val="3973414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746</TotalTime>
  <Words>225</Words>
  <Application>Microsoft Office PowerPoint</Application>
  <PresentationFormat>Widescreen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BankGothic</vt:lpstr>
      <vt:lpstr>Baskerville Old Face</vt:lpstr>
      <vt:lpstr>Bell MT</vt:lpstr>
      <vt:lpstr>Book Antiqua</vt:lpstr>
      <vt:lpstr>Calibri</vt:lpstr>
      <vt:lpstr>Fira Code</vt:lpstr>
      <vt:lpstr>Franklin Gothic Book</vt:lpstr>
      <vt:lpstr>Wingdings</vt:lpstr>
      <vt:lpstr>Crop</vt:lpstr>
      <vt:lpstr>Analysis on  Customer Transactions</vt:lpstr>
      <vt:lpstr>Agenda</vt:lpstr>
      <vt:lpstr>Overview</vt:lpstr>
      <vt:lpstr>Objective</vt:lpstr>
      <vt:lpstr>Possibilities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Transactions</dc:title>
  <dc:creator>Himakar Raju Gunda</dc:creator>
  <cp:lastModifiedBy>Himakar Raju Gunda</cp:lastModifiedBy>
  <cp:revision>29</cp:revision>
  <dcterms:created xsi:type="dcterms:W3CDTF">2024-09-20T10:49:01Z</dcterms:created>
  <dcterms:modified xsi:type="dcterms:W3CDTF">2024-09-30T14:32:54Z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